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15"/>
  </p:notesMasterIdLst>
  <p:sldIdLst>
    <p:sldId id="256" r:id="rId2"/>
    <p:sldId id="258" r:id="rId3"/>
    <p:sldId id="257" r:id="rId4"/>
    <p:sldId id="269" r:id="rId5"/>
    <p:sldId id="270" r:id="rId6"/>
    <p:sldId id="262" r:id="rId7"/>
    <p:sldId id="264" r:id="rId8"/>
    <p:sldId id="267" r:id="rId9"/>
    <p:sldId id="265" r:id="rId10"/>
    <p:sldId id="266" r:id="rId11"/>
    <p:sldId id="259" r:id="rId12"/>
    <p:sldId id="260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919D"/>
    <a:srgbClr val="5467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jpg>
</file>

<file path=ppt/media/image6.png>
</file>

<file path=ppt/media/image7.jpg>
</file>

<file path=ppt/media/image8.jpg>
</file>

<file path=ppt/media/image9.jp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09FFB1-0D53-4134-AF33-EB6E5DD7467A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7856F-AEE7-4DD6-974F-4CDBD8574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8916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7856F-AEE7-4DD6-974F-4CDBD85742D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3027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Dopo aver parlato delle reti neurali, spiegare perché è stata utilizzata una rete neurale </a:t>
            </a:r>
            <a:r>
              <a:rPr lang="it-IT" dirty="0" err="1"/>
              <a:t>convoluzionale</a:t>
            </a:r>
            <a:r>
              <a:rPr lang="it-IT" dirty="0"/>
              <a:t> (CNN) e dell’estrazione automatica delle features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7856F-AEE7-4DD6-974F-4CDBD85742DB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6945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Dopo aver parlato delle reti neurali, spiegare perché è stata utilizzata una rete neurale </a:t>
            </a:r>
            <a:r>
              <a:rPr lang="it-IT" dirty="0" err="1"/>
              <a:t>convoluzionale</a:t>
            </a:r>
            <a:r>
              <a:rPr lang="it-IT" dirty="0"/>
              <a:t> (CNN) e dell’estrazione automatica delle features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7856F-AEE7-4DD6-974F-4CDBD85742DB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8140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Spiegare il perché sono particolarmente importanti la scelta del valore iniziale ed il metodo di ottimizzazione.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7856F-AEE7-4DD6-974F-4CDBD85742DB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7162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Parlare del primo tentativo in MATLAB e successivamente, di Google </a:t>
            </a:r>
            <a:r>
              <a:rPr lang="it-IT" dirty="0" err="1"/>
              <a:t>Colab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7856F-AEE7-4DD6-974F-4CDBD85742DB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646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7755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9276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3264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3503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5423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97902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6044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7166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5184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7565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361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8390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3720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5019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3412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4669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3801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2DE46-666C-4408-A25E-F48D049C1C64}" type="datetimeFigureOut">
              <a:rPr lang="it-IT" smtClean="0"/>
              <a:t>24/09/2020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9F6E8-A28F-43E9-B318-ED592D34BD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62356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  <p:sldLayoutId id="2147483972" r:id="rId12"/>
    <p:sldLayoutId id="2147483973" r:id="rId13"/>
    <p:sldLayoutId id="2147483974" r:id="rId14"/>
    <p:sldLayoutId id="2147483975" r:id="rId15"/>
    <p:sldLayoutId id="2147483976" r:id="rId16"/>
    <p:sldLayoutId id="21474839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29.png"/><Relationship Id="rId4" Type="http://schemas.openxmlformats.org/officeDocument/2006/relationships/video" Target="../media/media2.mp4"/><Relationship Id="rId9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31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3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6872C061-E91B-435C-A8D0-53CA3AB569DE}"/>
              </a:ext>
            </a:extLst>
          </p:cNvPr>
          <p:cNvSpPr/>
          <p:nvPr/>
        </p:nvSpPr>
        <p:spPr>
          <a:xfrm>
            <a:off x="3047999" y="10588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Università degli Studi di Salerno</a:t>
            </a:r>
          </a:p>
          <a:p>
            <a:pPr algn="ctr"/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Dipartimento di Informatica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245E9F1-893C-443B-97F0-23A7A9277CDD}"/>
              </a:ext>
            </a:extLst>
          </p:cNvPr>
          <p:cNvSpPr txBox="1"/>
          <p:nvPr/>
        </p:nvSpPr>
        <p:spPr>
          <a:xfrm>
            <a:off x="3048698" y="2658624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Corso di Laurea in Informatica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A04481A-8DE3-4DE4-9D2D-6D30252C5563}"/>
              </a:ext>
            </a:extLst>
          </p:cNvPr>
          <p:cNvSpPr txBox="1"/>
          <p:nvPr/>
        </p:nvSpPr>
        <p:spPr>
          <a:xfrm>
            <a:off x="3140307" y="3166455"/>
            <a:ext cx="591138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it-IT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it-IT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it-IT" dirty="0">
              <a:latin typeface="Script MT Bold" panose="030406020406070809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945DFE2-8E97-4A2A-8D0A-02012188238A}"/>
              </a:ext>
            </a:extLst>
          </p:cNvPr>
          <p:cNvSpPr txBox="1"/>
          <p:nvPr/>
        </p:nvSpPr>
        <p:spPr>
          <a:xfrm>
            <a:off x="2883136" y="2935623"/>
            <a:ext cx="6094602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it-IT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2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Affective</a:t>
            </a:r>
            <a:r>
              <a:rPr lang="it-IT" sz="2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Computing e Deep Learning: un caso di studio</a:t>
            </a:r>
          </a:p>
          <a:p>
            <a:pPr algn="ctr"/>
            <a:endParaRPr lang="it-IT" sz="22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0ED54E82-8555-438D-9176-5E61F32C5405}"/>
              </a:ext>
            </a:extLst>
          </p:cNvPr>
          <p:cNvSpPr/>
          <p:nvPr/>
        </p:nvSpPr>
        <p:spPr>
          <a:xfrm>
            <a:off x="4509665" y="5648950"/>
            <a:ext cx="3172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Anno accademico 2019/2020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E8400C5-83DF-485A-98C8-7926E5C3F11F}"/>
              </a:ext>
            </a:extLst>
          </p:cNvPr>
          <p:cNvSpPr txBox="1"/>
          <p:nvPr/>
        </p:nvSpPr>
        <p:spPr>
          <a:xfrm>
            <a:off x="9051692" y="4222456"/>
            <a:ext cx="2479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Candidato:</a:t>
            </a: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Luigi Cerrone</a:t>
            </a:r>
          </a:p>
          <a:p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Matr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. : 0512105081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F56C092-C06E-4877-8C65-95C877BB9E74}"/>
              </a:ext>
            </a:extLst>
          </p:cNvPr>
          <p:cNvSpPr txBox="1"/>
          <p:nvPr/>
        </p:nvSpPr>
        <p:spPr>
          <a:xfrm>
            <a:off x="661181" y="4222456"/>
            <a:ext cx="26259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Relatore:</a:t>
            </a: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Prof.ssa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Dajana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Conte</a:t>
            </a: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Prof. Francesco Colace</a:t>
            </a:r>
          </a:p>
        </p:txBody>
      </p:sp>
      <p:pic>
        <p:nvPicPr>
          <p:cNvPr id="18" name="Immagine 17" descr="Immagine che contiene scatola, orologio, segnale&#10;&#10;Descrizione generata automaticamente">
            <a:extLst>
              <a:ext uri="{FF2B5EF4-FFF2-40B4-BE49-F238E27FC236}">
                <a16:creationId xmlns:a16="http://schemas.microsoft.com/office/drawing/2014/main" id="{71FAA205-0477-431C-970D-EDC95359C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960" y="1024384"/>
            <a:ext cx="1362075" cy="136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4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7027C3-085F-41DA-8949-B9D74885E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0"/>
            <a:ext cx="9905998" cy="689317"/>
          </a:xfrm>
        </p:spPr>
        <p:txBody>
          <a:bodyPr>
            <a:norm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Funzionalità applicativo web </a:t>
            </a:r>
          </a:p>
        </p:txBody>
      </p:sp>
      <p:pic>
        <p:nvPicPr>
          <p:cNvPr id="4" name="2020-09-20 02-34-08_Trim">
            <a:hlinkClick r:id="" action="ppaction://media"/>
            <a:extLst>
              <a:ext uri="{FF2B5EF4-FFF2-40B4-BE49-F238E27FC236}">
                <a16:creationId xmlns:a16="http://schemas.microsoft.com/office/drawing/2014/main" id="{AC7F1E5D-415A-4A15-9AB1-5E7910C8D87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9205" y="1171835"/>
            <a:ext cx="5120754" cy="2768494"/>
          </a:xfrm>
        </p:spPr>
      </p:pic>
      <p:pic>
        <p:nvPicPr>
          <p:cNvPr id="5" name="2020-09-20 02-40-29_Trim">
            <a:hlinkClick r:id="" action="ppaction://media"/>
            <a:extLst>
              <a:ext uri="{FF2B5EF4-FFF2-40B4-BE49-F238E27FC236}">
                <a16:creationId xmlns:a16="http://schemas.microsoft.com/office/drawing/2014/main" id="{4051ED28-CACE-486C-B377-F1A505C1291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482044" y="1171835"/>
            <a:ext cx="5117570" cy="276606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62810D2-D714-480A-AE92-38AED8106FF5}"/>
              </a:ext>
            </a:extLst>
          </p:cNvPr>
          <p:cNvSpPr txBox="1"/>
          <p:nvPr/>
        </p:nvSpPr>
        <p:spPr>
          <a:xfrm>
            <a:off x="1572689" y="802503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Invio di un video già registrato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F482F5-D67B-49B0-AD69-297CA17A0BB8}"/>
              </a:ext>
            </a:extLst>
          </p:cNvPr>
          <p:cNvSpPr txBox="1"/>
          <p:nvPr/>
        </p:nvSpPr>
        <p:spPr>
          <a:xfrm>
            <a:off x="7144591" y="804931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API JSON</a:t>
            </a:r>
          </a:p>
        </p:txBody>
      </p:sp>
      <p:pic>
        <p:nvPicPr>
          <p:cNvPr id="8" name="2020-09-20 02-51-24_Trim">
            <a:hlinkClick r:id="" action="ppaction://media"/>
            <a:extLst>
              <a:ext uri="{FF2B5EF4-FFF2-40B4-BE49-F238E27FC236}">
                <a16:creationId xmlns:a16="http://schemas.microsoft.com/office/drawing/2014/main" id="{B7CD24AA-8367-44A4-AF14-8C0D4AD50ABC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928950" y="4422847"/>
            <a:ext cx="4330919" cy="243515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0552A1A-E110-41F4-A59A-B7AD25A7E2DA}"/>
              </a:ext>
            </a:extLst>
          </p:cNvPr>
          <p:cNvSpPr txBox="1"/>
          <p:nvPr/>
        </p:nvSpPr>
        <p:spPr>
          <a:xfrm>
            <a:off x="4357049" y="4053515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Invio di un video in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runtime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4816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21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1CA2141B-3586-405C-954F-0CA73998593C}"/>
              </a:ext>
            </a:extLst>
          </p:cNvPr>
          <p:cNvSpPr txBox="1"/>
          <p:nvPr/>
        </p:nvSpPr>
        <p:spPr>
          <a:xfrm>
            <a:off x="2734895" y="3597293"/>
            <a:ext cx="672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Riconoscimento delle emozioni di un video registrato in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runtime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931EB67-4F49-40E3-A06F-DCB1D35A5904}"/>
              </a:ext>
            </a:extLst>
          </p:cNvPr>
          <p:cNvSpPr txBox="1"/>
          <p:nvPr/>
        </p:nvSpPr>
        <p:spPr>
          <a:xfrm>
            <a:off x="2593241" y="0"/>
            <a:ext cx="672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Riconoscimento delle emozioni di un video già registrato</a:t>
            </a:r>
          </a:p>
        </p:txBody>
      </p:sp>
      <p:pic>
        <p:nvPicPr>
          <p:cNvPr id="14" name="Elementi multimediali2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CC3EF3B4-E3EE-4445-BE2D-441AD2B501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69438" y="369332"/>
            <a:ext cx="9253123" cy="2891376"/>
          </a:xfrm>
          <a:prstGeom prst="rect">
            <a:avLst/>
          </a:prstGeom>
        </p:spPr>
      </p:pic>
      <p:pic>
        <p:nvPicPr>
          <p:cNvPr id="15" name="Elementi multimediali1 (online-video-cutter.com) (4)">
            <a:hlinkClick r:id="" action="ppaction://media"/>
            <a:extLst>
              <a:ext uri="{FF2B5EF4-FFF2-40B4-BE49-F238E27FC236}">
                <a16:creationId xmlns:a16="http://schemas.microsoft.com/office/drawing/2014/main" id="{65F65A00-5269-4B36-88B6-343DCDDD403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69438" y="3966624"/>
            <a:ext cx="9253124" cy="289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384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80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957452-5107-4BDD-A6FC-9BB15DDCF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8352"/>
            <a:ext cx="9905998" cy="1478570"/>
          </a:xfrm>
        </p:spPr>
        <p:txBody>
          <a:bodyPr/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Sviluppi futuri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4E18E66-EF31-4D3E-8730-3C1E4A9C5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46922"/>
            <a:ext cx="9905999" cy="4263855"/>
          </a:xfrm>
        </p:spPr>
        <p:txBody>
          <a:bodyPr>
            <a:normAutofit lnSpcReduction="10000"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Miglioramento dell’accuratezza di validazione utilizzando dataset più vasti, precisi ed a colori come il dataset CK+.</a:t>
            </a: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Combinazione tra riconoscimento delle emozioni attraverso espressioni facciali e riconoscimento delle emozioni attraverso i segnali fisiologici (EEG, multi-modali, eccetera).</a:t>
            </a: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Testing, aggiunta di ulteriori funzionalità e distribuzione dell’applicativo sul web.</a:t>
            </a:r>
          </a:p>
        </p:txBody>
      </p:sp>
    </p:spTree>
    <p:extLst>
      <p:ext uri="{BB962C8B-B14F-4D97-AF65-F5344CB8AC3E}">
        <p14:creationId xmlns:p14="http://schemas.microsoft.com/office/powerpoint/2010/main" val="1540443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F31C24-C23E-424C-8D35-6ADECC34E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839243"/>
            <a:ext cx="9905999" cy="11795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5000" dirty="0">
                <a:latin typeface="Arial" panose="020B0604020202020204" pitchFamily="34" charset="0"/>
                <a:cs typeface="Arial" panose="020B0604020202020204" pitchFamily="34" charset="0"/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6207523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49D12F-3D4E-4633-BA94-9F03CF6F5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314" y="327514"/>
            <a:ext cx="11050587" cy="1478570"/>
          </a:xfrm>
        </p:spPr>
        <p:txBody>
          <a:bodyPr/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L’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affective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computing e </a:t>
            </a:r>
            <a:b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il deep learning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6409C618-25C2-4858-BFD5-A6DDD23252EE}"/>
              </a:ext>
            </a:extLst>
          </p:cNvPr>
          <p:cNvSpPr/>
          <p:nvPr/>
        </p:nvSpPr>
        <p:spPr>
          <a:xfrm>
            <a:off x="1268118" y="1607574"/>
            <a:ext cx="2143617" cy="119123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SISTEMI DI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AFFECTIVE COMPUTING</a:t>
            </a:r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DC55AEE4-49E1-47BF-ACE6-357345463E67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 flipV="1">
            <a:off x="3411735" y="2195244"/>
            <a:ext cx="5099218" cy="79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E6400D28-01F6-42E1-BA6A-98ECCF5926EA}"/>
              </a:ext>
            </a:extLst>
          </p:cNvPr>
          <p:cNvSpPr/>
          <p:nvPr/>
        </p:nvSpPr>
        <p:spPr>
          <a:xfrm>
            <a:off x="8510953" y="1607574"/>
            <a:ext cx="2412929" cy="1175339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RICONOSCERE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SIMULARE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INTERPRETARE 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PROCESSARE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32E4336-7765-4DCC-AF64-696ED9E2F862}"/>
              </a:ext>
            </a:extLst>
          </p:cNvPr>
          <p:cNvSpPr txBox="1"/>
          <p:nvPr/>
        </p:nvSpPr>
        <p:spPr>
          <a:xfrm>
            <a:off x="5295322" y="1844873"/>
            <a:ext cx="1223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Capaci di</a:t>
            </a: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3E841B22-83AB-414B-BAEF-B6CF4A74BB75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2339926" y="2798806"/>
            <a:ext cx="0" cy="18425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7230B194-B1CE-4011-BF76-FC65FC6A1E37}"/>
              </a:ext>
            </a:extLst>
          </p:cNvPr>
          <p:cNvSpPr/>
          <p:nvPr/>
        </p:nvSpPr>
        <p:spPr>
          <a:xfrm>
            <a:off x="1268117" y="4641333"/>
            <a:ext cx="2143617" cy="119123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 SETTORI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A78B9278-61D6-4542-B9B1-06B56A7163AD}"/>
              </a:ext>
            </a:extLst>
          </p:cNvPr>
          <p:cNvSpPr txBox="1"/>
          <p:nvPr/>
        </p:nvSpPr>
        <p:spPr>
          <a:xfrm>
            <a:off x="2352801" y="3429000"/>
            <a:ext cx="167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Applicati in</a:t>
            </a:r>
          </a:p>
        </p:txBody>
      </p: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04736FAD-DECB-4489-B905-C6FEC2A48930}"/>
              </a:ext>
            </a:extLst>
          </p:cNvPr>
          <p:cNvCxnSpPr>
            <a:cxnSpLocks/>
          </p:cNvCxnSpPr>
          <p:nvPr/>
        </p:nvCxnSpPr>
        <p:spPr>
          <a:xfrm>
            <a:off x="3189556" y="2798806"/>
            <a:ext cx="5321397" cy="22396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EC800C35-9978-4BA1-BB69-0428FDCB2AD7}"/>
              </a:ext>
            </a:extLst>
          </p:cNvPr>
          <p:cNvSpPr/>
          <p:nvPr/>
        </p:nvSpPr>
        <p:spPr>
          <a:xfrm>
            <a:off x="8510953" y="4662756"/>
            <a:ext cx="2412929" cy="1175339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 ALGORITMI DI DEEP LEARNING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B511AE6-8E3B-4469-9E54-196B772B69AF}"/>
              </a:ext>
            </a:extLst>
          </p:cNvPr>
          <p:cNvSpPr txBox="1"/>
          <p:nvPr/>
        </p:nvSpPr>
        <p:spPr>
          <a:xfrm rot="1437756">
            <a:off x="5618312" y="3675272"/>
            <a:ext cx="1224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Sfruttano</a:t>
            </a:r>
          </a:p>
        </p:txBody>
      </p:sp>
    </p:spTree>
    <p:extLst>
      <p:ext uri="{BB962C8B-B14F-4D97-AF65-F5344CB8AC3E}">
        <p14:creationId xmlns:p14="http://schemas.microsoft.com/office/powerpoint/2010/main" val="30259723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5DC9EB-59D2-4C12-8D92-ED997D673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50231"/>
            <a:ext cx="9905998" cy="1478570"/>
          </a:xfrm>
        </p:spPr>
        <p:txBody>
          <a:bodyPr/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Il Caso di studio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0D9099E5-7EF5-46F7-9A6A-652F3FB05E55}"/>
              </a:ext>
            </a:extLst>
          </p:cNvPr>
          <p:cNvSpPr/>
          <p:nvPr/>
        </p:nvSpPr>
        <p:spPr>
          <a:xfrm>
            <a:off x="2529104" y="1648361"/>
            <a:ext cx="2143617" cy="119123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 DI STUDIO</a:t>
            </a:r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8EA623D7-FBFB-43EF-9602-67EEC545CA45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515729" y="5247249"/>
            <a:ext cx="2544865" cy="149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D4E5832-680B-4350-AEAF-888E8A4BED55}"/>
              </a:ext>
            </a:extLst>
          </p:cNvPr>
          <p:cNvSpPr/>
          <p:nvPr/>
        </p:nvSpPr>
        <p:spPr>
          <a:xfrm>
            <a:off x="7060594" y="4674483"/>
            <a:ext cx="2521974" cy="1175339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RICONOSCERE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DELLE EMOZIONI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ACB19E5-C899-42A4-90D3-8D8E9532F2F8}"/>
              </a:ext>
            </a:extLst>
          </p:cNvPr>
          <p:cNvSpPr txBox="1"/>
          <p:nvPr/>
        </p:nvSpPr>
        <p:spPr>
          <a:xfrm>
            <a:off x="3609876" y="3542142"/>
            <a:ext cx="1223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Coinvolge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BCB1D71A-BBBD-4559-A26C-D89B55E6C7D4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>
            <a:off x="3600913" y="2839593"/>
            <a:ext cx="0" cy="17744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3CB3960C-600D-4C74-8FB6-C7A217CC55F0}"/>
              </a:ext>
            </a:extLst>
          </p:cNvPr>
          <p:cNvSpPr/>
          <p:nvPr/>
        </p:nvSpPr>
        <p:spPr>
          <a:xfrm>
            <a:off x="2529104" y="4614023"/>
            <a:ext cx="2143617" cy="119123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AMBITO DEI BENI CULTURALI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CDBCA4-56B4-4F8D-BFD1-BC69F957D839}"/>
              </a:ext>
            </a:extLst>
          </p:cNvPr>
          <p:cNvSpPr txBox="1"/>
          <p:nvPr/>
        </p:nvSpPr>
        <p:spPr>
          <a:xfrm>
            <a:off x="4909887" y="4892820"/>
            <a:ext cx="1885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 lo scopo di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10CD62E4-E788-47BF-B9E2-4D19A6DEC95F}"/>
              </a:ext>
            </a:extLst>
          </p:cNvPr>
          <p:cNvCxnSpPr>
            <a:cxnSpLocks/>
          </p:cNvCxnSpPr>
          <p:nvPr/>
        </p:nvCxnSpPr>
        <p:spPr>
          <a:xfrm flipV="1">
            <a:off x="8293446" y="2809326"/>
            <a:ext cx="0" cy="18651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BDCF4FDB-7782-45AB-8C5B-EB4D5156FA82}"/>
              </a:ext>
            </a:extLst>
          </p:cNvPr>
          <p:cNvSpPr/>
          <p:nvPr/>
        </p:nvSpPr>
        <p:spPr>
          <a:xfrm>
            <a:off x="7060594" y="1633987"/>
            <a:ext cx="2521974" cy="1175339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 POSSIBILI APPROCCI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49DDCAD-DE9B-4E55-BC5E-54D7FB35EE88}"/>
              </a:ext>
            </a:extLst>
          </p:cNvPr>
          <p:cNvSpPr txBox="1"/>
          <p:nvPr/>
        </p:nvSpPr>
        <p:spPr>
          <a:xfrm>
            <a:off x="8293446" y="3678213"/>
            <a:ext cx="168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</a:p>
        </p:txBody>
      </p:sp>
    </p:spTree>
    <p:extLst>
      <p:ext uri="{BB962C8B-B14F-4D97-AF65-F5344CB8AC3E}">
        <p14:creationId xmlns:p14="http://schemas.microsoft.com/office/powerpoint/2010/main" val="40200309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142FC2-1B6B-4A1A-972F-A9C2AD203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-65988"/>
            <a:ext cx="9905998" cy="975383"/>
          </a:xfrm>
        </p:spPr>
        <p:txBody>
          <a:bodyPr/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Le espressioni facciali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355CE6-1F54-4AAC-A7E9-A40EB7248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3953" y="653917"/>
            <a:ext cx="9905999" cy="55501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Le espressioni facciali sono state classificate in 7 emozioni di base definite da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Ekman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6" descr="Immagine che contiene giocattolo, bambola, indossando, donna&#10;&#10;Descrizione generata automaticamente">
            <a:extLst>
              <a:ext uri="{FF2B5EF4-FFF2-40B4-BE49-F238E27FC236}">
                <a16:creationId xmlns:a16="http://schemas.microsoft.com/office/drawing/2014/main" id="{60275824-A523-40EA-96FF-946D82F91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920" y="1781348"/>
            <a:ext cx="2143126" cy="1478570"/>
          </a:xfrm>
          <a:prstGeom prst="rect">
            <a:avLst/>
          </a:prstGeom>
        </p:spPr>
      </p:pic>
      <p:pic>
        <p:nvPicPr>
          <p:cNvPr id="9" name="Immagine 8" descr="Immagine che contiene cappello&#10;&#10;Descrizione generata automaticamente">
            <a:extLst>
              <a:ext uri="{FF2B5EF4-FFF2-40B4-BE49-F238E27FC236}">
                <a16:creationId xmlns:a16="http://schemas.microsoft.com/office/drawing/2014/main" id="{C645B2A0-8C7D-4DF8-A148-52F878899A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953" y="5375913"/>
            <a:ext cx="2234305" cy="1482087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8F49B2E6-6403-4FBC-A4AE-E9C94E0F9A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952" y="1615786"/>
            <a:ext cx="2234305" cy="1813213"/>
          </a:xfrm>
          <a:prstGeom prst="rect">
            <a:avLst/>
          </a:prstGeom>
        </p:spPr>
      </p:pic>
      <p:pic>
        <p:nvPicPr>
          <p:cNvPr id="16" name="Immagine 15" descr="Immagine che contiene uomo, persona, inpiedi, posando&#10;&#10;Descrizione generata automaticamente">
            <a:extLst>
              <a:ext uri="{FF2B5EF4-FFF2-40B4-BE49-F238E27FC236}">
                <a16:creationId xmlns:a16="http://schemas.microsoft.com/office/drawing/2014/main" id="{D6056B80-353E-4015-BA06-1C10011476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171" y="5379430"/>
            <a:ext cx="2234304" cy="1478570"/>
          </a:xfrm>
          <a:prstGeom prst="rect">
            <a:avLst/>
          </a:prstGeom>
        </p:spPr>
      </p:pic>
      <p:pic>
        <p:nvPicPr>
          <p:cNvPr id="18" name="Immagine 17" descr="Immagine che contiene giocattolo, bambola&#10;&#10;Descrizione generata automaticamente">
            <a:extLst>
              <a:ext uri="{FF2B5EF4-FFF2-40B4-BE49-F238E27FC236}">
                <a16:creationId xmlns:a16="http://schemas.microsoft.com/office/drawing/2014/main" id="{0E5FF04B-9165-43FD-AF2F-5804586380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920" y="5375913"/>
            <a:ext cx="2143126" cy="1478570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6BB8D9E6-3AED-4794-B2D6-2D75BA3EF2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171" y="1781348"/>
            <a:ext cx="2234304" cy="1482087"/>
          </a:xfrm>
          <a:prstGeom prst="rect">
            <a:avLst/>
          </a:prstGeom>
        </p:spPr>
      </p:pic>
      <p:pic>
        <p:nvPicPr>
          <p:cNvPr id="23" name="Immagine 22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1F41F103-698A-4324-A059-ACF06EEA56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321615" y="3339820"/>
            <a:ext cx="1334993" cy="196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603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142FC2-1B6B-4A1A-972F-A9C2AD203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-65988"/>
            <a:ext cx="9905998" cy="1478570"/>
          </a:xfrm>
        </p:spPr>
        <p:txBody>
          <a:bodyPr/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Le reti neurali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355CE6-1F54-4AAC-A7E9-A40EB7248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4" y="970670"/>
            <a:ext cx="9905999" cy="55501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Per poter risolvere dei problemi di intelligenza artificiale spesso si utilizzano le reti neurali. </a:t>
            </a: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specchio&#10;&#10;Descrizione generata automaticamente">
            <a:extLst>
              <a:ext uri="{FF2B5EF4-FFF2-40B4-BE49-F238E27FC236}">
                <a16:creationId xmlns:a16="http://schemas.microsoft.com/office/drawing/2014/main" id="{C199940E-ABF7-4525-ADA0-B3CC50A3B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178" y="1974078"/>
            <a:ext cx="4075644" cy="213533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ttangolo 3">
                <a:extLst>
                  <a:ext uri="{FF2B5EF4-FFF2-40B4-BE49-F238E27FC236}">
                    <a16:creationId xmlns:a16="http://schemas.microsoft.com/office/drawing/2014/main" id="{3716ADE7-FBE2-48F4-8F77-CF44E33B095B}"/>
                  </a:ext>
                </a:extLst>
              </p:cNvPr>
              <p:cNvSpPr/>
              <p:nvPr/>
            </p:nvSpPr>
            <p:spPr>
              <a:xfrm>
                <a:off x="4942294" y="5169471"/>
                <a:ext cx="2304230" cy="4770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𝛷</m:t>
                      </m:r>
                      <m:d>
                        <m:dPr>
                          <m:ctrlP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5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sz="25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sz="25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it-IT" sz="25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sz="25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𝑊𝑥</m:t>
                      </m:r>
                      <m:r>
                        <a:rPr lang="it-IT" sz="25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sz="2500" i="1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Rettangolo 3">
                <a:extLst>
                  <a:ext uri="{FF2B5EF4-FFF2-40B4-BE49-F238E27FC236}">
                    <a16:creationId xmlns:a16="http://schemas.microsoft.com/office/drawing/2014/main" id="{3716ADE7-FBE2-48F4-8F77-CF44E33B09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2294" y="5169471"/>
                <a:ext cx="2304230" cy="4770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ttangolo 5">
                <a:extLst>
                  <a:ext uri="{FF2B5EF4-FFF2-40B4-BE49-F238E27FC236}">
                    <a16:creationId xmlns:a16="http://schemas.microsoft.com/office/drawing/2014/main" id="{E18310D4-D307-4A9B-B8F0-37B3FED796C9}"/>
                  </a:ext>
                </a:extLst>
              </p:cNvPr>
              <p:cNvSpPr/>
              <p:nvPr/>
            </p:nvSpPr>
            <p:spPr>
              <a:xfrm>
                <a:off x="4605342" y="4702997"/>
                <a:ext cx="2978133" cy="5019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it-IT" sz="2500" i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d>
                        <m:d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sz="25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𝛷</m:t>
                      </m:r>
                      <m:d>
                        <m:dPr>
                          <m:ctrlP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it-IT" sz="2500" dirty="0"/>
              </a:p>
            </p:txBody>
          </p:sp>
        </mc:Choice>
        <mc:Fallback xmlns="">
          <p:sp>
            <p:nvSpPr>
              <p:cNvPr id="6" name="Rettangolo 5">
                <a:extLst>
                  <a:ext uri="{FF2B5EF4-FFF2-40B4-BE49-F238E27FC236}">
                    <a16:creationId xmlns:a16="http://schemas.microsoft.com/office/drawing/2014/main" id="{E18310D4-D307-4A9B-B8F0-37B3FED796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5342" y="4702997"/>
                <a:ext cx="2978133" cy="5019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ttangolo 6">
                <a:extLst>
                  <a:ext uri="{FF2B5EF4-FFF2-40B4-BE49-F238E27FC236}">
                    <a16:creationId xmlns:a16="http://schemas.microsoft.com/office/drawing/2014/main" id="{4C7E85C1-6786-4D31-B72E-11603FD3B3B1}"/>
                  </a:ext>
                </a:extLst>
              </p:cNvPr>
              <p:cNvSpPr/>
              <p:nvPr/>
            </p:nvSpPr>
            <p:spPr>
              <a:xfrm>
                <a:off x="3906793" y="6143612"/>
                <a:ext cx="454675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it-IT" sz="24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Con </a:t>
                </a:r>
                <a14:m>
                  <m:oMath xmlns:m="http://schemas.openxmlformats.org/officeDocument/2006/math">
                    <m:r>
                      <a:rPr lang="it-IT" sz="24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</m:oMath>
                </a14:m>
                <a:r>
                  <a:rPr lang="it-IT" sz="24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non lineare e </a:t>
                </a:r>
                <a14:m>
                  <m:oMath xmlns:m="http://schemas.openxmlformats.org/officeDocument/2006/math">
                    <m:r>
                      <a:rPr lang="it-IT" sz="2400" i="1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it-IT" sz="24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lineare </a:t>
                </a:r>
                <a:endParaRPr lang="it-IT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7" name="Rettangolo 6">
                <a:extLst>
                  <a:ext uri="{FF2B5EF4-FFF2-40B4-BE49-F238E27FC236}">
                    <a16:creationId xmlns:a16="http://schemas.microsoft.com/office/drawing/2014/main" id="{4C7E85C1-6786-4D31-B72E-11603FD3B3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6793" y="6143612"/>
                <a:ext cx="4546758" cy="461665"/>
              </a:xfrm>
              <a:prstGeom prst="rect">
                <a:avLst/>
              </a:prstGeom>
              <a:blipFill>
                <a:blip r:embed="rId6"/>
                <a:stretch>
                  <a:fillRect l="-2145" t="-9211" b="-3026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AA561F82-C2E6-41A2-9450-CE7AB0ED2F31}"/>
                  </a:ext>
                </a:extLst>
              </p:cNvPr>
              <p:cNvSpPr txBox="1"/>
              <p:nvPr/>
            </p:nvSpPr>
            <p:spPr>
              <a:xfrm>
                <a:off x="8238836" y="4760136"/>
                <a:ext cx="2224546" cy="754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40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Con </a:t>
                </a:r>
                <a14:m>
                  <m:oMath xmlns:m="http://schemas.openxmlformats.org/officeDocument/2006/math">
                    <m:r>
                      <a:rPr lang="it-IT" sz="25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𝛷</m:t>
                    </m:r>
                    <m:r>
                      <a:rPr lang="it-IT" sz="25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it-IT" sz="25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it-IT" sz="25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it-IT" sz="25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</m:oMath>
                </a14:m>
                <a:endParaRPr lang="it-IT" sz="25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AA561F82-C2E6-41A2-9450-CE7AB0ED2F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8836" y="4760136"/>
                <a:ext cx="2224546" cy="754053"/>
              </a:xfrm>
              <a:prstGeom prst="rect">
                <a:avLst/>
              </a:prstGeom>
              <a:blipFill>
                <a:blip r:embed="rId7"/>
                <a:stretch>
                  <a:fillRect l="-4396" t="-40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0AC8840-5A81-4EC4-8328-67C737B1406A}"/>
              </a:ext>
            </a:extLst>
          </p:cNvPr>
          <p:cNvSpPr txBox="1"/>
          <p:nvPr/>
        </p:nvSpPr>
        <p:spPr>
          <a:xfrm>
            <a:off x="2570452" y="4237990"/>
            <a:ext cx="70479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La più semplice rete neurale corrisponde a</a:t>
            </a:r>
          </a:p>
        </p:txBody>
      </p:sp>
    </p:spTree>
    <p:extLst>
      <p:ext uri="{BB962C8B-B14F-4D97-AF65-F5344CB8AC3E}">
        <p14:creationId xmlns:p14="http://schemas.microsoft.com/office/powerpoint/2010/main" val="29986268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142FC2-1B6B-4A1A-972F-A9C2AD203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3039" y="807"/>
            <a:ext cx="8442748" cy="1289877"/>
          </a:xfrm>
        </p:spPr>
        <p:txBody>
          <a:bodyPr/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le reti neurali profonde 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convoluzionali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ttangolo 9">
                <a:extLst>
                  <a:ext uri="{FF2B5EF4-FFF2-40B4-BE49-F238E27FC236}">
                    <a16:creationId xmlns:a16="http://schemas.microsoft.com/office/drawing/2014/main" id="{66800420-8425-422E-9DEB-EC0C2B8A40AC}"/>
                  </a:ext>
                </a:extLst>
              </p:cNvPr>
              <p:cNvSpPr/>
              <p:nvPr/>
            </p:nvSpPr>
            <p:spPr>
              <a:xfrm>
                <a:off x="4252663" y="2045637"/>
                <a:ext cx="4948149" cy="4770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5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𝛷</m:t>
                          </m:r>
                        </m:e>
                        <m:sub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  <m:r>
                        <a:rPr lang="it-IT" sz="2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  <m:sSub>
                        <m:sSubPr>
                          <m:ctrlP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𝛷</m:t>
                          </m:r>
                        </m:e>
                        <m:sub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it-IT" sz="25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it-IT" sz="2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it-IT" sz="25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0" name="Rettangolo 9">
                <a:extLst>
                  <a:ext uri="{FF2B5EF4-FFF2-40B4-BE49-F238E27FC236}">
                    <a16:creationId xmlns:a16="http://schemas.microsoft.com/office/drawing/2014/main" id="{66800420-8425-422E-9DEB-EC0C2B8A40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2663" y="2045637"/>
                <a:ext cx="4948149" cy="47705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4B1E3BFC-764D-4C15-B7C8-3FA548D93841}"/>
                  </a:ext>
                </a:extLst>
              </p:cNvPr>
              <p:cNvSpPr/>
              <p:nvPr/>
            </p:nvSpPr>
            <p:spPr>
              <a:xfrm>
                <a:off x="2723142" y="2522691"/>
                <a:ext cx="8072595" cy="5377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5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it-IT" sz="25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sz="25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it-IT" sz="25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sz="2500" i="0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it-IT" sz="25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sz="25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sz="2500" i="0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it-IT" sz="2500" i="0">
                          <a:latin typeface="Cambria Math" panose="02040503050406030204" pitchFamily="18" charset="0"/>
                        </a:rPr>
                        <m:t>∘</m:t>
                      </m:r>
                      <m:r>
                        <a:rPr lang="it-IT" sz="2500" b="0" i="0" smtClean="0">
                          <a:latin typeface="Cambria Math" panose="02040503050406030204" pitchFamily="18" charset="0"/>
                        </a:rPr>
                        <m:t>…</m:t>
                      </m:r>
                      <m:r>
                        <a:rPr lang="it-IT" sz="2500">
                          <a:latin typeface="Cambria Math" panose="02040503050406030204" pitchFamily="18" charset="0"/>
                        </a:rPr>
                        <m:t>∘</m:t>
                      </m:r>
                      <m:sSub>
                        <m:sSub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sz="2500" i="0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it-IT" sz="25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sz="25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it-IT" sz="2500" i="1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sz="25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it-IT" sz="2500" i="0">
                              <a:latin typeface="Cambria Math" panose="02040503050406030204" pitchFamily="18" charset="0"/>
                            </a:rPr>
                            <m:t>…</m:t>
                          </m:r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𝜎</m:t>
                          </m:r>
                          <m:d>
                            <m:dPr>
                              <m:ctrlPr>
                                <a:rPr lang="it-IT" sz="25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25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5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it-IT" sz="2500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it-IT" sz="2500" dirty="0"/>
              </a:p>
            </p:txBody>
          </p:sp>
        </mc:Choice>
        <mc:Fallback xmlns=""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4B1E3BFC-764D-4C15-B7C8-3FA548D938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3142" y="2522691"/>
                <a:ext cx="8072595" cy="53771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C0515B1-C14E-4EC8-9E0A-65236231515C}"/>
              </a:ext>
            </a:extLst>
          </p:cNvPr>
          <p:cNvSpPr txBox="1"/>
          <p:nvPr/>
        </p:nvSpPr>
        <p:spPr>
          <a:xfrm>
            <a:off x="1873039" y="1470110"/>
            <a:ext cx="8442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Le reti neurali profonde sono composte da più livelli nascosti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ttangolo 13">
                <a:extLst>
                  <a:ext uri="{FF2B5EF4-FFF2-40B4-BE49-F238E27FC236}">
                    <a16:creationId xmlns:a16="http://schemas.microsoft.com/office/drawing/2014/main" id="{3BF3B4FD-AE80-4F20-B071-AF9577298593}"/>
                  </a:ext>
                </a:extLst>
              </p:cNvPr>
              <p:cNvSpPr/>
              <p:nvPr/>
            </p:nvSpPr>
            <p:spPr>
              <a:xfrm>
                <a:off x="4591080" y="4502848"/>
                <a:ext cx="3006657" cy="11741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sz="25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sz="25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it-IT" sz="25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  <m:sup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  <m:r>
                        <a:rPr lang="it-IT" sz="2500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it-IT" sz="25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sz="250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sz="2500" i="1">
                              <a:latin typeface="Cambria Math" panose="02040503050406030204" pitchFamily="18" charset="0"/>
                            </a:rPr>
                            <m:t>𝐷</m:t>
                          </m:r>
                        </m:sup>
                        <m:e>
                          <m:sSup>
                            <m:sSupPr>
                              <m:ctrlPr>
                                <a:rPr lang="it-IT" sz="25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it-IT" sz="2500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sSup>
                            <m:sSupPr>
                              <m:ctrlPr>
                                <a:rPr lang="it-IT" sz="25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it-IT" sz="25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it-IT" sz="2500" dirty="0"/>
              </a:p>
            </p:txBody>
          </p:sp>
        </mc:Choice>
        <mc:Fallback xmlns="">
          <p:sp>
            <p:nvSpPr>
              <p:cNvPr id="14" name="Rettangolo 13">
                <a:extLst>
                  <a:ext uri="{FF2B5EF4-FFF2-40B4-BE49-F238E27FC236}">
                    <a16:creationId xmlns:a16="http://schemas.microsoft.com/office/drawing/2014/main" id="{3BF3B4FD-AE80-4F20-B071-AF95772985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1080" y="4502848"/>
                <a:ext cx="3006657" cy="117410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ttangolo 14">
            <a:extLst>
              <a:ext uri="{FF2B5EF4-FFF2-40B4-BE49-F238E27FC236}">
                <a16:creationId xmlns:a16="http://schemas.microsoft.com/office/drawing/2014/main" id="{9C4B7A9B-24A0-4340-8428-35B24286F6A9}"/>
              </a:ext>
            </a:extLst>
          </p:cNvPr>
          <p:cNvSpPr/>
          <p:nvPr/>
        </p:nvSpPr>
        <p:spPr>
          <a:xfrm>
            <a:off x="1617744" y="3671851"/>
            <a:ext cx="89533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Le reti neurali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convoluzionali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hanno più operazioni lineari </a:t>
            </a:r>
          </a:p>
          <a:p>
            <a:pPr algn="ctr"/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e non lineari complesse dove la linearità è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convoluzionale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4544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163944-75AD-4F45-9A7D-A99D3933C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96487"/>
            <a:ext cx="9905998" cy="1478570"/>
          </a:xfrm>
        </p:spPr>
        <p:txBody>
          <a:bodyPr/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I metodi di ottimizzazione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C272CB3A-C92B-4723-89C6-8E654B6A6453}"/>
              </a:ext>
            </a:extLst>
          </p:cNvPr>
          <p:cNvSpPr/>
          <p:nvPr/>
        </p:nvSpPr>
        <p:spPr>
          <a:xfrm>
            <a:off x="2529104" y="1633987"/>
            <a:ext cx="2304662" cy="119123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METODI DI OTTIMIZZAZIONE</a:t>
            </a:r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A2C3A5F2-1E7F-4508-B549-0FB6CC70A62E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813372" y="5194735"/>
            <a:ext cx="2737662" cy="6459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81023839-BD8F-4F56-81F6-EEBDAF0AEB02}"/>
              </a:ext>
            </a:extLst>
          </p:cNvPr>
          <p:cNvSpPr/>
          <p:nvPr/>
        </p:nvSpPr>
        <p:spPr>
          <a:xfrm>
            <a:off x="7551034" y="5241972"/>
            <a:ext cx="2521974" cy="119739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SCELTA LEARNING RATE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81189A25-480A-474F-83AC-3213E23E0F9A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3681435" y="2825219"/>
            <a:ext cx="0" cy="17888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01F04FA6-CFBF-4130-8277-F7AAAF32B206}"/>
              </a:ext>
            </a:extLst>
          </p:cNvPr>
          <p:cNvSpPr/>
          <p:nvPr/>
        </p:nvSpPr>
        <p:spPr>
          <a:xfrm>
            <a:off x="2529104" y="4614023"/>
            <a:ext cx="2304661" cy="119123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ACCURATEZZA DI TRAINING E VALIDATION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DB184AED-02A5-4559-804F-0FFFE6E4B884}"/>
              </a:ext>
            </a:extLst>
          </p:cNvPr>
          <p:cNvSpPr/>
          <p:nvPr/>
        </p:nvSpPr>
        <p:spPr>
          <a:xfrm>
            <a:off x="7551034" y="1675057"/>
            <a:ext cx="2521974" cy="115016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PROBLEMI DI OTTIMIZZAZIONE</a:t>
            </a:r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93181D47-D560-450E-B87B-E4F0D6F4E19F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>
            <a:off x="4833766" y="2229603"/>
            <a:ext cx="2717268" cy="20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C6B3CC63-8F0E-4AEB-BF34-8D055B05B00A}"/>
              </a:ext>
            </a:extLst>
          </p:cNvPr>
          <p:cNvSpPr txBox="1"/>
          <p:nvPr/>
        </p:nvSpPr>
        <p:spPr>
          <a:xfrm>
            <a:off x="4958027" y="1833767"/>
            <a:ext cx="2641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Permettono di risolvere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64FDA7B0-F826-4251-BFCD-E9C3E0D150C8}"/>
              </a:ext>
            </a:extLst>
          </p:cNvPr>
          <p:cNvSpPr txBox="1"/>
          <p:nvPr/>
        </p:nvSpPr>
        <p:spPr>
          <a:xfrm>
            <a:off x="3681434" y="3534955"/>
            <a:ext cx="1700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Dipendono dai</a:t>
            </a: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DB5F7D04-5749-42B0-A80D-28880D311780}"/>
              </a:ext>
            </a:extLst>
          </p:cNvPr>
          <p:cNvSpPr txBox="1"/>
          <p:nvPr/>
        </p:nvSpPr>
        <p:spPr>
          <a:xfrm rot="812169">
            <a:off x="5567679" y="5248687"/>
            <a:ext cx="1998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Dipendono dalla</a:t>
            </a:r>
          </a:p>
        </p:txBody>
      </p: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BFB217CF-6638-423F-AF09-9E1ADFBEACE8}"/>
              </a:ext>
            </a:extLst>
          </p:cNvPr>
          <p:cNvCxnSpPr>
            <a:cxnSpLocks/>
            <a:endCxn id="53" idx="1"/>
          </p:cNvCxnSpPr>
          <p:nvPr/>
        </p:nvCxnSpPr>
        <p:spPr>
          <a:xfrm flipV="1">
            <a:off x="4847305" y="3904287"/>
            <a:ext cx="2703729" cy="9191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ettangolo con angoli arrotondati 52">
            <a:extLst>
              <a:ext uri="{FF2B5EF4-FFF2-40B4-BE49-F238E27FC236}">
                <a16:creationId xmlns:a16="http://schemas.microsoft.com/office/drawing/2014/main" id="{DF67455B-5707-4F08-8C84-1AEC8AE10B46}"/>
              </a:ext>
            </a:extLst>
          </p:cNvPr>
          <p:cNvSpPr/>
          <p:nvPr/>
        </p:nvSpPr>
        <p:spPr>
          <a:xfrm>
            <a:off x="7551034" y="3329206"/>
            <a:ext cx="2521974" cy="115016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062414DA-F99D-45BB-AF8C-6F3710DEB08C}"/>
              </a:ext>
            </a:extLst>
          </p:cNvPr>
          <p:cNvSpPr txBox="1"/>
          <p:nvPr/>
        </p:nvSpPr>
        <p:spPr>
          <a:xfrm rot="20378111">
            <a:off x="5341502" y="4015972"/>
            <a:ext cx="1700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Dipendono dal</a:t>
            </a:r>
          </a:p>
        </p:txBody>
      </p:sp>
    </p:spTree>
    <p:extLst>
      <p:ext uri="{BB962C8B-B14F-4D97-AF65-F5344CB8AC3E}">
        <p14:creationId xmlns:p14="http://schemas.microsoft.com/office/powerpoint/2010/main" val="18627470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98B033-32EF-4DBE-BF4C-96964159E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204" y="-73781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FASE DI ADDESTRAMENTO DELLA RETE NEURALE 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3D950E5D-C9F4-4CD7-9B54-E3091E4FB4AE}"/>
              </a:ext>
            </a:extLst>
          </p:cNvPr>
          <p:cNvSpPr/>
          <p:nvPr/>
        </p:nvSpPr>
        <p:spPr>
          <a:xfrm>
            <a:off x="2436053" y="1633987"/>
            <a:ext cx="2521973" cy="119123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ADDESTRAMENTO DI UNA CNN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58603776-8D01-4E1D-B2BF-1556007459E9}"/>
              </a:ext>
            </a:extLst>
          </p:cNvPr>
          <p:cNvSpPr/>
          <p:nvPr/>
        </p:nvSpPr>
        <p:spPr>
          <a:xfrm>
            <a:off x="7551033" y="5221103"/>
            <a:ext cx="2521974" cy="1418014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ADAM,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DECAY FACTOR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RATE A 0.0002</a:t>
            </a: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0ECAE28C-81F3-4055-BAE8-3EE50811F4BC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flipH="1">
            <a:off x="3697039" y="2825219"/>
            <a:ext cx="1" cy="18860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80F7D3D4-A7AA-4247-9579-FEC5D00363A2}"/>
              </a:ext>
            </a:extLst>
          </p:cNvPr>
          <p:cNvSpPr/>
          <p:nvPr/>
        </p:nvSpPr>
        <p:spPr>
          <a:xfrm>
            <a:off x="2436052" y="4711261"/>
            <a:ext cx="2521973" cy="119123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E MATLAB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075884C0-5848-4E60-B7C2-CA2F1BA2C7D4}"/>
              </a:ext>
            </a:extLst>
          </p:cNvPr>
          <p:cNvSpPr/>
          <p:nvPr/>
        </p:nvSpPr>
        <p:spPr>
          <a:xfrm>
            <a:off x="7551034" y="1675057"/>
            <a:ext cx="2521974" cy="1150162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TRANSFER LEARNING</a:t>
            </a:r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060E9544-4CF4-4532-8DA9-402D35A9473E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4958026" y="2229603"/>
            <a:ext cx="2593008" cy="20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EF7FC5B-5387-4941-9E2C-527C5348E59C}"/>
              </a:ext>
            </a:extLst>
          </p:cNvPr>
          <p:cNvSpPr txBox="1"/>
          <p:nvPr/>
        </p:nvSpPr>
        <p:spPr>
          <a:xfrm>
            <a:off x="5678353" y="1899127"/>
            <a:ext cx="114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Tramite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7409F29-00E1-4175-93A2-8C000D7C5090}"/>
              </a:ext>
            </a:extLst>
          </p:cNvPr>
          <p:cNvSpPr txBox="1"/>
          <p:nvPr/>
        </p:nvSpPr>
        <p:spPr>
          <a:xfrm>
            <a:off x="3736508" y="3551257"/>
            <a:ext cx="1366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Utilizzando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88A84038-4D24-4C3C-B8A5-CC6F293AF3E6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4865469" y="2793464"/>
            <a:ext cx="2685564" cy="13485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96940DEE-0A15-40D3-ADB2-611D535B3EF5}"/>
              </a:ext>
            </a:extLst>
          </p:cNvPr>
          <p:cNvSpPr/>
          <p:nvPr/>
        </p:nvSpPr>
        <p:spPr>
          <a:xfrm>
            <a:off x="7551033" y="3329206"/>
            <a:ext cx="2521974" cy="1625656"/>
          </a:xfrm>
          <a:prstGeom prst="roundRect">
            <a:avLst/>
          </a:prstGeom>
          <a:solidFill>
            <a:srgbClr val="77919D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RESNET34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FER-2013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B58C2775-4271-4F24-8C15-7CEE009727C2}"/>
              </a:ext>
            </a:extLst>
          </p:cNvPr>
          <p:cNvSpPr txBox="1"/>
          <p:nvPr/>
        </p:nvSpPr>
        <p:spPr>
          <a:xfrm rot="1339799">
            <a:off x="5807383" y="3224949"/>
            <a:ext cx="1393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Scegliendo</a:t>
            </a:r>
          </a:p>
        </p:txBody>
      </p: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EC55EB6E-5A52-41A6-B2FC-7275A3926E43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276579" y="2843015"/>
            <a:ext cx="3274454" cy="3087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557E448-27D7-484B-BFF0-4CD2FFBA315E}"/>
              </a:ext>
            </a:extLst>
          </p:cNvPr>
          <p:cNvSpPr txBox="1"/>
          <p:nvPr/>
        </p:nvSpPr>
        <p:spPr>
          <a:xfrm rot="2541517">
            <a:off x="5419173" y="4234136"/>
            <a:ext cx="1526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Scegliendo</a:t>
            </a:r>
          </a:p>
        </p:txBody>
      </p:sp>
    </p:spTree>
    <p:extLst>
      <p:ext uri="{BB962C8B-B14F-4D97-AF65-F5344CB8AC3E}">
        <p14:creationId xmlns:p14="http://schemas.microsoft.com/office/powerpoint/2010/main" val="3396672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EB1F90-49D4-47C2-A651-84D6F4F0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-129156"/>
            <a:ext cx="9906000" cy="929933"/>
          </a:xfrm>
        </p:spPr>
        <p:txBody>
          <a:bodyPr/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Risultati finali</a:t>
            </a:r>
          </a:p>
        </p:txBody>
      </p:sp>
      <p:pic>
        <p:nvPicPr>
          <p:cNvPr id="11" name="Segnaposto contenuto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339B7D94-ECD5-4C73-A916-D106CD7E95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19" y="1585850"/>
            <a:ext cx="3698484" cy="5152575"/>
          </a:xfr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16F724C-AF2D-4132-BE63-F114059A37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004" y="2050357"/>
            <a:ext cx="4296374" cy="411458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4D27F4A5-F4FA-4E0C-BC59-48E542C81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003" y="2806419"/>
            <a:ext cx="4296375" cy="411459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398A96A4-8C7F-4B3C-955D-39E203B195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002" y="3604900"/>
            <a:ext cx="4296375" cy="411459"/>
          </a:xfrm>
          <a:prstGeom prst="rect">
            <a:avLst/>
          </a:prstGeom>
        </p:spPr>
      </p:pic>
      <p:pic>
        <p:nvPicPr>
          <p:cNvPr id="27" name="Immagine 26">
            <a:extLst>
              <a:ext uri="{FF2B5EF4-FFF2-40B4-BE49-F238E27FC236}">
                <a16:creationId xmlns:a16="http://schemas.microsoft.com/office/drawing/2014/main" id="{12A0DDB2-0F51-418D-BB1C-F31A994857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043" y="4443905"/>
            <a:ext cx="4296375" cy="411459"/>
          </a:xfrm>
          <a:prstGeom prst="rect">
            <a:avLst/>
          </a:prstGeom>
        </p:spPr>
      </p:pic>
      <p:pic>
        <p:nvPicPr>
          <p:cNvPr id="29" name="Immagine 28">
            <a:extLst>
              <a:ext uri="{FF2B5EF4-FFF2-40B4-BE49-F238E27FC236}">
                <a16:creationId xmlns:a16="http://schemas.microsoft.com/office/drawing/2014/main" id="{71CB69A7-D2ED-41A8-AD37-6B08A6E3FB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005" y="5245748"/>
            <a:ext cx="4296375" cy="411458"/>
          </a:xfrm>
          <a:prstGeom prst="rect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D3E47B45-7DBC-4BE6-8D50-7CE4509531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001" y="6042493"/>
            <a:ext cx="4296375" cy="411459"/>
          </a:xfrm>
          <a:prstGeom prst="rect">
            <a:avLst/>
          </a:prstGeom>
        </p:spPr>
      </p:pic>
      <p:pic>
        <p:nvPicPr>
          <p:cNvPr id="37" name="Immagine 36">
            <a:extLst>
              <a:ext uri="{FF2B5EF4-FFF2-40B4-BE49-F238E27FC236}">
                <a16:creationId xmlns:a16="http://schemas.microsoft.com/office/drawing/2014/main" id="{9E44DB0A-9D7C-4F09-979B-ECD3679911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004" y="1248514"/>
            <a:ext cx="4296375" cy="411458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F9038644-BB65-4B2D-945D-1A95EFDF776F}"/>
              </a:ext>
            </a:extLst>
          </p:cNvPr>
          <p:cNvSpPr/>
          <p:nvPr/>
        </p:nvSpPr>
        <p:spPr>
          <a:xfrm>
            <a:off x="6096000" y="1069145"/>
            <a:ext cx="4806462" cy="56692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DFCAAD2-96BA-4D67-B60E-94664DE69843}"/>
              </a:ext>
            </a:extLst>
          </p:cNvPr>
          <p:cNvSpPr txBox="1"/>
          <p:nvPr/>
        </p:nvSpPr>
        <p:spPr>
          <a:xfrm>
            <a:off x="1721311" y="1216518"/>
            <a:ext cx="339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Valori finali dell’addestramento 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74EF403-6619-4925-BE3D-854DA6EAB6D1}"/>
              </a:ext>
            </a:extLst>
          </p:cNvPr>
          <p:cNvSpPr txBox="1"/>
          <p:nvPr/>
        </p:nvSpPr>
        <p:spPr>
          <a:xfrm>
            <a:off x="6772637" y="706880"/>
            <a:ext cx="369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Valori finali delle singole emozioni </a:t>
            </a:r>
          </a:p>
        </p:txBody>
      </p:sp>
    </p:spTree>
    <p:extLst>
      <p:ext uri="{BB962C8B-B14F-4D97-AF65-F5344CB8AC3E}">
        <p14:creationId xmlns:p14="http://schemas.microsoft.com/office/powerpoint/2010/main" val="10646438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4802</TotalTime>
  <Words>474</Words>
  <Application>Microsoft Office PowerPoint</Application>
  <PresentationFormat>Widescreen</PresentationFormat>
  <Paragraphs>103</Paragraphs>
  <Slides>13</Slides>
  <Notes>5</Notes>
  <HiddenSlides>0</HiddenSlides>
  <MMClips>5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0" baseType="lpstr">
      <vt:lpstr>Arial</vt:lpstr>
      <vt:lpstr>Calibri</vt:lpstr>
      <vt:lpstr>Cambria Math</vt:lpstr>
      <vt:lpstr>Script MT Bold</vt:lpstr>
      <vt:lpstr>Times New Roman</vt:lpstr>
      <vt:lpstr>Tw Cen MT</vt:lpstr>
      <vt:lpstr>Circuito</vt:lpstr>
      <vt:lpstr>Presentazione standard di PowerPoint</vt:lpstr>
      <vt:lpstr>L’affective computing e  il deep learning</vt:lpstr>
      <vt:lpstr>Il Caso di studio</vt:lpstr>
      <vt:lpstr>Le espressioni facciali</vt:lpstr>
      <vt:lpstr>Le reti neurali</vt:lpstr>
      <vt:lpstr>le reti neurali profonde e convoluzionali</vt:lpstr>
      <vt:lpstr>I metodi di ottimizzazione</vt:lpstr>
      <vt:lpstr>FASE DI ADDESTRAMENTO DELLA RETE NEURALE </vt:lpstr>
      <vt:lpstr>Risultati finali</vt:lpstr>
      <vt:lpstr>Funzionalità applicativo web </vt:lpstr>
      <vt:lpstr>Presentazione standard di PowerPoint</vt:lpstr>
      <vt:lpstr>Sviluppi futuri 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cerro</dc:creator>
  <cp:lastModifiedBy>cerro</cp:lastModifiedBy>
  <cp:revision>93</cp:revision>
  <dcterms:created xsi:type="dcterms:W3CDTF">2020-09-19T11:14:06Z</dcterms:created>
  <dcterms:modified xsi:type="dcterms:W3CDTF">2020-09-25T12:42:07Z</dcterms:modified>
</cp:coreProperties>
</file>

<file path=docProps/thumbnail.jpeg>
</file>